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60" r:id="rId5"/>
    <p:sldId id="261" r:id="rId6"/>
    <p:sldId id="262" r:id="rId7"/>
    <p:sldId id="270" r:id="rId8"/>
    <p:sldId id="271" r:id="rId9"/>
    <p:sldId id="264" r:id="rId10"/>
    <p:sldId id="265" r:id="rId11"/>
    <p:sldId id="272" r:id="rId12"/>
    <p:sldId id="273" r:id="rId13"/>
    <p:sldId id="268" r:id="rId14"/>
    <p:sldId id="263" r:id="rId15"/>
    <p:sldId id="26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4A68E2-9E26-4A71-226A-FBC1C0968074}" v="211" dt="2025-11-30T06:38:18.350"/>
    <p1510:client id="{D191364D-D13E-E8E5-E6A6-02DFFF3A206B}" v="5" dt="2025-12-01T16:10:56.0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D2501E-F488-4152-BB3E-FBBA577618DB}"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447B0860-1513-40C6-8A2F-6982842AEBCF}">
      <dgm:prSet/>
      <dgm:spPr/>
      <dgm:t>
        <a:bodyPr/>
        <a:lstStyle/>
        <a:p>
          <a:r>
            <a:rPr lang="en-US"/>
            <a:t>OpenCV – This is an open-source library designed for computer vision and image processing.</a:t>
          </a:r>
        </a:p>
      </dgm:t>
    </dgm:pt>
    <dgm:pt modelId="{CA97C01F-69F9-4914-B152-3EC0A49F29A7}" type="parTrans" cxnId="{6DC74EBD-3709-4D1C-BCC9-7E93E145F870}">
      <dgm:prSet/>
      <dgm:spPr/>
      <dgm:t>
        <a:bodyPr/>
        <a:lstStyle/>
        <a:p>
          <a:endParaRPr lang="en-US"/>
        </a:p>
      </dgm:t>
    </dgm:pt>
    <dgm:pt modelId="{38B05054-D59B-434C-8DF3-4530BBFBEBF7}" type="sibTrans" cxnId="{6DC74EBD-3709-4D1C-BCC9-7E93E145F870}">
      <dgm:prSet/>
      <dgm:spPr/>
      <dgm:t>
        <a:bodyPr/>
        <a:lstStyle/>
        <a:p>
          <a:endParaRPr lang="en-US"/>
        </a:p>
      </dgm:t>
    </dgm:pt>
    <dgm:pt modelId="{1086B212-2B4A-48A3-8DA9-2EC6AA930392}">
      <dgm:prSet/>
      <dgm:spPr/>
      <dgm:t>
        <a:bodyPr/>
        <a:lstStyle/>
        <a:p>
          <a:r>
            <a:rPr lang="en-US"/>
            <a:t>It is used to get each frame from the camera, resize it (for speed), convert color space, pass it to the face-recognition library, then draw the bounding box + name label on the frame.</a:t>
          </a:r>
        </a:p>
      </dgm:t>
    </dgm:pt>
    <dgm:pt modelId="{3955E0F5-E13A-4359-ABFE-5BC880A640AF}" type="parTrans" cxnId="{652B1EDD-864D-4C1A-9531-8E34EFAF7D80}">
      <dgm:prSet/>
      <dgm:spPr/>
      <dgm:t>
        <a:bodyPr/>
        <a:lstStyle/>
        <a:p>
          <a:endParaRPr lang="en-US"/>
        </a:p>
      </dgm:t>
    </dgm:pt>
    <dgm:pt modelId="{A52B79C0-0087-4B5F-BC70-8F619D424FC5}" type="sibTrans" cxnId="{652B1EDD-864D-4C1A-9531-8E34EFAF7D80}">
      <dgm:prSet/>
      <dgm:spPr/>
      <dgm:t>
        <a:bodyPr/>
        <a:lstStyle/>
        <a:p>
          <a:endParaRPr lang="en-US"/>
        </a:p>
      </dgm:t>
    </dgm:pt>
    <dgm:pt modelId="{7AB8C21D-6BC5-45CB-BEA8-12ED239AC363}">
      <dgm:prSet/>
      <dgm:spPr/>
      <dgm:t>
        <a:bodyPr/>
        <a:lstStyle/>
        <a:p>
          <a:r>
            <a:rPr lang="en-US"/>
            <a:t>Face_Recognition Library – This library focuses on the math behind identifying faces</a:t>
          </a:r>
        </a:p>
      </dgm:t>
    </dgm:pt>
    <dgm:pt modelId="{96C0964F-C4D2-4F7C-98F4-2CBFE3DE659F}" type="parTrans" cxnId="{FEC0D0BA-FCC2-49CE-9415-F56FCD2F64C2}">
      <dgm:prSet/>
      <dgm:spPr/>
      <dgm:t>
        <a:bodyPr/>
        <a:lstStyle/>
        <a:p>
          <a:endParaRPr lang="en-US"/>
        </a:p>
      </dgm:t>
    </dgm:pt>
    <dgm:pt modelId="{49A4CB1E-7B1F-46F9-9A05-EBA7DEEBCA6B}" type="sibTrans" cxnId="{FEC0D0BA-FCC2-49CE-9415-F56FCD2F64C2}">
      <dgm:prSet/>
      <dgm:spPr/>
      <dgm:t>
        <a:bodyPr/>
        <a:lstStyle/>
        <a:p>
          <a:endParaRPr lang="en-US"/>
        </a:p>
      </dgm:t>
    </dgm:pt>
    <dgm:pt modelId="{9EA1DFCA-70B6-41EA-82F0-C5DD6687CDB0}">
      <dgm:prSet/>
      <dgm:spPr/>
      <dgm:t>
        <a:bodyPr/>
        <a:lstStyle/>
        <a:p>
          <a:r>
            <a:rPr lang="en-US"/>
            <a:t>It is used to detect where faces are in the image, converts faces into unique numeric encodings, and comparing those encodings to manually stored records to determine if there is a match.</a:t>
          </a:r>
        </a:p>
      </dgm:t>
    </dgm:pt>
    <dgm:pt modelId="{3901E6AC-ECA2-41D6-A4D4-9979FF1BF846}" type="parTrans" cxnId="{7CC412EA-A9EA-42DC-BA43-82E6503C94F3}">
      <dgm:prSet/>
      <dgm:spPr/>
      <dgm:t>
        <a:bodyPr/>
        <a:lstStyle/>
        <a:p>
          <a:endParaRPr lang="en-US"/>
        </a:p>
      </dgm:t>
    </dgm:pt>
    <dgm:pt modelId="{6B482B4B-EF00-4AE6-9FA0-B3BFD72BA1D6}" type="sibTrans" cxnId="{7CC412EA-A9EA-42DC-BA43-82E6503C94F3}">
      <dgm:prSet/>
      <dgm:spPr/>
      <dgm:t>
        <a:bodyPr/>
        <a:lstStyle/>
        <a:p>
          <a:endParaRPr lang="en-US"/>
        </a:p>
      </dgm:t>
    </dgm:pt>
    <dgm:pt modelId="{D32D0381-A99E-4F18-A0EF-692A94C46A8F}" type="pres">
      <dgm:prSet presAssocID="{AFD2501E-F488-4152-BB3E-FBBA577618DB}" presName="Name0" presStyleCnt="0">
        <dgm:presLayoutVars>
          <dgm:dir/>
          <dgm:animLvl val="lvl"/>
          <dgm:resizeHandles val="exact"/>
        </dgm:presLayoutVars>
      </dgm:prSet>
      <dgm:spPr/>
    </dgm:pt>
    <dgm:pt modelId="{B0A7097A-B2B2-4EA6-8FB3-37B18A8DD3E5}" type="pres">
      <dgm:prSet presAssocID="{447B0860-1513-40C6-8A2F-6982842AEBCF}" presName="linNode" presStyleCnt="0"/>
      <dgm:spPr/>
    </dgm:pt>
    <dgm:pt modelId="{67E371C5-8037-4E81-88CE-EDFE323EAD1A}" type="pres">
      <dgm:prSet presAssocID="{447B0860-1513-40C6-8A2F-6982842AEBCF}" presName="parentText" presStyleLbl="node1" presStyleIdx="0" presStyleCnt="2">
        <dgm:presLayoutVars>
          <dgm:chMax val="1"/>
          <dgm:bulletEnabled val="1"/>
        </dgm:presLayoutVars>
      </dgm:prSet>
      <dgm:spPr/>
    </dgm:pt>
    <dgm:pt modelId="{5B38A905-2685-4F7C-A2AB-F955EDC74B7C}" type="pres">
      <dgm:prSet presAssocID="{447B0860-1513-40C6-8A2F-6982842AEBCF}" presName="descendantText" presStyleLbl="alignAccFollowNode1" presStyleIdx="0" presStyleCnt="2">
        <dgm:presLayoutVars>
          <dgm:bulletEnabled val="1"/>
        </dgm:presLayoutVars>
      </dgm:prSet>
      <dgm:spPr/>
    </dgm:pt>
    <dgm:pt modelId="{ED2399CE-F519-4A1A-8A4D-1FB351CC2198}" type="pres">
      <dgm:prSet presAssocID="{38B05054-D59B-434C-8DF3-4530BBFBEBF7}" presName="sp" presStyleCnt="0"/>
      <dgm:spPr/>
    </dgm:pt>
    <dgm:pt modelId="{653122DA-3373-4060-93DF-0D7F627BE5C1}" type="pres">
      <dgm:prSet presAssocID="{7AB8C21D-6BC5-45CB-BEA8-12ED239AC363}" presName="linNode" presStyleCnt="0"/>
      <dgm:spPr/>
    </dgm:pt>
    <dgm:pt modelId="{9CCC8BBD-D5CF-4E44-B5B6-EA2D3397AF9A}" type="pres">
      <dgm:prSet presAssocID="{7AB8C21D-6BC5-45CB-BEA8-12ED239AC363}" presName="parentText" presStyleLbl="node1" presStyleIdx="1" presStyleCnt="2">
        <dgm:presLayoutVars>
          <dgm:chMax val="1"/>
          <dgm:bulletEnabled val="1"/>
        </dgm:presLayoutVars>
      </dgm:prSet>
      <dgm:spPr/>
    </dgm:pt>
    <dgm:pt modelId="{75B586E6-1E13-4D39-9291-1022F702C8B0}" type="pres">
      <dgm:prSet presAssocID="{7AB8C21D-6BC5-45CB-BEA8-12ED239AC363}" presName="descendantText" presStyleLbl="alignAccFollowNode1" presStyleIdx="1" presStyleCnt="2">
        <dgm:presLayoutVars>
          <dgm:bulletEnabled val="1"/>
        </dgm:presLayoutVars>
      </dgm:prSet>
      <dgm:spPr/>
    </dgm:pt>
  </dgm:ptLst>
  <dgm:cxnLst>
    <dgm:cxn modelId="{DA466373-8215-4B9C-8A9E-41A3D43D1E4A}" type="presOf" srcId="{AFD2501E-F488-4152-BB3E-FBBA577618DB}" destId="{D32D0381-A99E-4F18-A0EF-692A94C46A8F}" srcOrd="0" destOrd="0" presId="urn:microsoft.com/office/officeart/2005/8/layout/vList5"/>
    <dgm:cxn modelId="{F0CADC57-F838-4603-BBE3-A425A7A6E78D}" type="presOf" srcId="{7AB8C21D-6BC5-45CB-BEA8-12ED239AC363}" destId="{9CCC8BBD-D5CF-4E44-B5B6-EA2D3397AF9A}" srcOrd="0" destOrd="0" presId="urn:microsoft.com/office/officeart/2005/8/layout/vList5"/>
    <dgm:cxn modelId="{DD382CAA-E4DD-4A52-BE41-3691F0EAFE20}" type="presOf" srcId="{447B0860-1513-40C6-8A2F-6982842AEBCF}" destId="{67E371C5-8037-4E81-88CE-EDFE323EAD1A}" srcOrd="0" destOrd="0" presId="urn:microsoft.com/office/officeart/2005/8/layout/vList5"/>
    <dgm:cxn modelId="{AB5AC5B1-9EC5-4C9D-8D84-886E196A4CC7}" type="presOf" srcId="{1086B212-2B4A-48A3-8DA9-2EC6AA930392}" destId="{5B38A905-2685-4F7C-A2AB-F955EDC74B7C}" srcOrd="0" destOrd="0" presId="urn:microsoft.com/office/officeart/2005/8/layout/vList5"/>
    <dgm:cxn modelId="{FEC0D0BA-FCC2-49CE-9415-F56FCD2F64C2}" srcId="{AFD2501E-F488-4152-BB3E-FBBA577618DB}" destId="{7AB8C21D-6BC5-45CB-BEA8-12ED239AC363}" srcOrd="1" destOrd="0" parTransId="{96C0964F-C4D2-4F7C-98F4-2CBFE3DE659F}" sibTransId="{49A4CB1E-7B1F-46F9-9A05-EBA7DEEBCA6B}"/>
    <dgm:cxn modelId="{6DC74EBD-3709-4D1C-BCC9-7E93E145F870}" srcId="{AFD2501E-F488-4152-BB3E-FBBA577618DB}" destId="{447B0860-1513-40C6-8A2F-6982842AEBCF}" srcOrd="0" destOrd="0" parTransId="{CA97C01F-69F9-4914-B152-3EC0A49F29A7}" sibTransId="{38B05054-D59B-434C-8DF3-4530BBFBEBF7}"/>
    <dgm:cxn modelId="{4FC6D4D4-C8B6-454A-96BF-9EB4BE6BF9E1}" type="presOf" srcId="{9EA1DFCA-70B6-41EA-82F0-C5DD6687CDB0}" destId="{75B586E6-1E13-4D39-9291-1022F702C8B0}" srcOrd="0" destOrd="0" presId="urn:microsoft.com/office/officeart/2005/8/layout/vList5"/>
    <dgm:cxn modelId="{652B1EDD-864D-4C1A-9531-8E34EFAF7D80}" srcId="{447B0860-1513-40C6-8A2F-6982842AEBCF}" destId="{1086B212-2B4A-48A3-8DA9-2EC6AA930392}" srcOrd="0" destOrd="0" parTransId="{3955E0F5-E13A-4359-ABFE-5BC880A640AF}" sibTransId="{A52B79C0-0087-4B5F-BC70-8F619D424FC5}"/>
    <dgm:cxn modelId="{7CC412EA-A9EA-42DC-BA43-82E6503C94F3}" srcId="{7AB8C21D-6BC5-45CB-BEA8-12ED239AC363}" destId="{9EA1DFCA-70B6-41EA-82F0-C5DD6687CDB0}" srcOrd="0" destOrd="0" parTransId="{3901E6AC-ECA2-41D6-A4D4-9979FF1BF846}" sibTransId="{6B482B4B-EF00-4AE6-9FA0-B3BFD72BA1D6}"/>
    <dgm:cxn modelId="{B7724BF1-1BBE-4B50-81B0-96A1D2C6C12E}" type="presParOf" srcId="{D32D0381-A99E-4F18-A0EF-692A94C46A8F}" destId="{B0A7097A-B2B2-4EA6-8FB3-37B18A8DD3E5}" srcOrd="0" destOrd="0" presId="urn:microsoft.com/office/officeart/2005/8/layout/vList5"/>
    <dgm:cxn modelId="{7351BD47-EB06-4E14-86C2-403743E5BD61}" type="presParOf" srcId="{B0A7097A-B2B2-4EA6-8FB3-37B18A8DD3E5}" destId="{67E371C5-8037-4E81-88CE-EDFE323EAD1A}" srcOrd="0" destOrd="0" presId="urn:microsoft.com/office/officeart/2005/8/layout/vList5"/>
    <dgm:cxn modelId="{B394A008-0073-4EBB-BB35-773BC7EFF09D}" type="presParOf" srcId="{B0A7097A-B2B2-4EA6-8FB3-37B18A8DD3E5}" destId="{5B38A905-2685-4F7C-A2AB-F955EDC74B7C}" srcOrd="1" destOrd="0" presId="urn:microsoft.com/office/officeart/2005/8/layout/vList5"/>
    <dgm:cxn modelId="{6D396C9D-CA72-475A-8C78-994494C52592}" type="presParOf" srcId="{D32D0381-A99E-4F18-A0EF-692A94C46A8F}" destId="{ED2399CE-F519-4A1A-8A4D-1FB351CC2198}" srcOrd="1" destOrd="0" presId="urn:microsoft.com/office/officeart/2005/8/layout/vList5"/>
    <dgm:cxn modelId="{E706F84B-CA6D-48D4-8F5F-25397A437795}" type="presParOf" srcId="{D32D0381-A99E-4F18-A0EF-692A94C46A8F}" destId="{653122DA-3373-4060-93DF-0D7F627BE5C1}" srcOrd="2" destOrd="0" presId="urn:microsoft.com/office/officeart/2005/8/layout/vList5"/>
    <dgm:cxn modelId="{7738CE30-50C4-4F4C-8AB7-9C53F0B053A7}" type="presParOf" srcId="{653122DA-3373-4060-93DF-0D7F627BE5C1}" destId="{9CCC8BBD-D5CF-4E44-B5B6-EA2D3397AF9A}" srcOrd="0" destOrd="0" presId="urn:microsoft.com/office/officeart/2005/8/layout/vList5"/>
    <dgm:cxn modelId="{E8DAA477-256D-4983-ADD3-22767B408CCE}" type="presParOf" srcId="{653122DA-3373-4060-93DF-0D7F627BE5C1}" destId="{75B586E6-1E13-4D39-9291-1022F702C8B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8A905-2685-4F7C-A2AB-F955EDC74B7C}">
      <dsp:nvSpPr>
        <dsp:cNvPr id="0" name=""/>
        <dsp:cNvSpPr/>
      </dsp:nvSpPr>
      <dsp:spPr>
        <a:xfrm rot="5400000">
          <a:off x="6301587" y="-2303662"/>
          <a:ext cx="1698041"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It is used to get each frame from the camera, resize it (for speed), convert color space, pass it to the face-recognition library, then draw the bounding box + name label on the frame.</a:t>
          </a:r>
        </a:p>
      </dsp:txBody>
      <dsp:txXfrm rot="-5400000">
        <a:off x="3785616" y="295201"/>
        <a:ext cx="6647092" cy="1532257"/>
      </dsp:txXfrm>
    </dsp:sp>
    <dsp:sp modelId="{67E371C5-8037-4E81-88CE-EDFE323EAD1A}">
      <dsp:nvSpPr>
        <dsp:cNvPr id="0" name=""/>
        <dsp:cNvSpPr/>
      </dsp:nvSpPr>
      <dsp:spPr>
        <a:xfrm>
          <a:off x="0" y="53"/>
          <a:ext cx="3785616" cy="21225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OpenCV – This is an open-source library designed for computer vision and image processing.</a:t>
          </a:r>
        </a:p>
      </dsp:txBody>
      <dsp:txXfrm>
        <a:off x="103614" y="103667"/>
        <a:ext cx="3578388" cy="1915324"/>
      </dsp:txXfrm>
    </dsp:sp>
    <dsp:sp modelId="{75B586E6-1E13-4D39-9291-1022F702C8B0}">
      <dsp:nvSpPr>
        <dsp:cNvPr id="0" name=""/>
        <dsp:cNvSpPr/>
      </dsp:nvSpPr>
      <dsp:spPr>
        <a:xfrm rot="5400000">
          <a:off x="6301587" y="-74983"/>
          <a:ext cx="1698041" cy="6729984"/>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en-US" sz="2300" kern="1200"/>
            <a:t>It is used to detect where faces are in the image, converts faces into unique numeric encodings, and comparing those encodings to manually stored records to determine if there is a match.</a:t>
          </a:r>
        </a:p>
      </dsp:txBody>
      <dsp:txXfrm rot="-5400000">
        <a:off x="3785616" y="2523880"/>
        <a:ext cx="6647092" cy="1532257"/>
      </dsp:txXfrm>
    </dsp:sp>
    <dsp:sp modelId="{9CCC8BBD-D5CF-4E44-B5B6-EA2D3397AF9A}">
      <dsp:nvSpPr>
        <dsp:cNvPr id="0" name=""/>
        <dsp:cNvSpPr/>
      </dsp:nvSpPr>
      <dsp:spPr>
        <a:xfrm>
          <a:off x="0" y="2228732"/>
          <a:ext cx="3785616" cy="2122552"/>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marL="0" lvl="0" indent="0" algn="ctr" defTabSz="1155700">
            <a:lnSpc>
              <a:spcPct val="90000"/>
            </a:lnSpc>
            <a:spcBef>
              <a:spcPct val="0"/>
            </a:spcBef>
            <a:spcAft>
              <a:spcPct val="35000"/>
            </a:spcAft>
            <a:buNone/>
          </a:pPr>
          <a:r>
            <a:rPr lang="en-US" sz="2600" kern="1200"/>
            <a:t>Face_Recognition Library – This library focuses on the math behind identifying faces</a:t>
          </a:r>
        </a:p>
      </dsp:txBody>
      <dsp:txXfrm>
        <a:off x="103614" y="2332346"/>
        <a:ext cx="357838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314824" y="735106"/>
            <a:ext cx="10053763" cy="2928470"/>
          </a:xfrm>
        </p:spPr>
        <p:txBody>
          <a:bodyPr anchor="b">
            <a:normAutofit/>
          </a:bodyPr>
          <a:lstStyle/>
          <a:p>
            <a:pPr algn="l"/>
            <a:r>
              <a:rPr lang="en-US" sz="4800">
                <a:solidFill>
                  <a:srgbClr val="FFFFFF"/>
                </a:solidFill>
              </a:rPr>
              <a:t>Facial Recognition: Pi 5 vs Pi 4</a:t>
            </a:r>
          </a:p>
        </p:txBody>
      </p:sp>
      <p:sp>
        <p:nvSpPr>
          <p:cNvPr id="3" name="Subtitle 2"/>
          <p:cNvSpPr>
            <a:spLocks noGrp="1"/>
          </p:cNvSpPr>
          <p:nvPr>
            <p:ph type="subTitle" idx="1"/>
          </p:nvPr>
        </p:nvSpPr>
        <p:spPr>
          <a:xfrm>
            <a:off x="1350682" y="4870824"/>
            <a:ext cx="10005951" cy="1458258"/>
          </a:xfrm>
        </p:spPr>
        <p:txBody>
          <a:bodyPr vert="horz" lIns="91440" tIns="45720" rIns="91440" bIns="45720" rtlCol="0" anchor="ctr">
            <a:normAutofit/>
          </a:bodyPr>
          <a:lstStyle/>
          <a:p>
            <a:pPr algn="l"/>
            <a:r>
              <a:rPr lang="en-US"/>
              <a:t>By: Daniel Alvarez, Franco Doval , Martin Navarrete, Kevyn Santos</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1AE52-7911-B36D-5840-CB0E354443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66E01-148C-FE42-FDC2-445269FC57BA}"/>
              </a:ext>
            </a:extLst>
          </p:cNvPr>
          <p:cNvSpPr>
            <a:spLocks noGrp="1"/>
          </p:cNvSpPr>
          <p:nvPr>
            <p:ph type="title"/>
          </p:nvPr>
        </p:nvSpPr>
        <p:spPr/>
        <p:txBody>
          <a:bodyPr/>
          <a:lstStyle/>
          <a:p>
            <a:r>
              <a:rPr lang="en-US"/>
              <a:t>FPS comparison at 640 x 480</a:t>
            </a:r>
          </a:p>
        </p:txBody>
      </p:sp>
      <p:sp>
        <p:nvSpPr>
          <p:cNvPr id="3" name="Text Placeholder 2">
            <a:extLst>
              <a:ext uri="{FF2B5EF4-FFF2-40B4-BE49-F238E27FC236}">
                <a16:creationId xmlns:a16="http://schemas.microsoft.com/office/drawing/2014/main" id="{34DABD0B-3627-A591-4BD3-DD323AF89245}"/>
              </a:ext>
            </a:extLst>
          </p:cNvPr>
          <p:cNvSpPr>
            <a:spLocks noGrp="1"/>
          </p:cNvSpPr>
          <p:nvPr>
            <p:ph type="body" idx="1"/>
          </p:nvPr>
        </p:nvSpPr>
        <p:spPr/>
        <p:txBody>
          <a:bodyPr/>
          <a:lstStyle/>
          <a:p>
            <a:r>
              <a:rPr lang="en-US"/>
              <a:t>Pi 5</a:t>
            </a:r>
          </a:p>
        </p:txBody>
      </p:sp>
      <p:sp>
        <p:nvSpPr>
          <p:cNvPr id="5" name="Text Placeholder 4">
            <a:extLst>
              <a:ext uri="{FF2B5EF4-FFF2-40B4-BE49-F238E27FC236}">
                <a16:creationId xmlns:a16="http://schemas.microsoft.com/office/drawing/2014/main" id="{A2A90FAD-B016-FD72-A310-FA88CA60383F}"/>
              </a:ext>
            </a:extLst>
          </p:cNvPr>
          <p:cNvSpPr>
            <a:spLocks noGrp="1"/>
          </p:cNvSpPr>
          <p:nvPr>
            <p:ph type="body" sz="quarter" idx="3"/>
          </p:nvPr>
        </p:nvSpPr>
        <p:spPr/>
        <p:txBody>
          <a:bodyPr/>
          <a:lstStyle/>
          <a:p>
            <a:r>
              <a:rPr lang="en-US"/>
              <a:t>Pi 4</a:t>
            </a:r>
          </a:p>
        </p:txBody>
      </p:sp>
      <p:pic>
        <p:nvPicPr>
          <p:cNvPr id="10" name="Content Placeholder 9">
            <a:extLst>
              <a:ext uri="{FF2B5EF4-FFF2-40B4-BE49-F238E27FC236}">
                <a16:creationId xmlns:a16="http://schemas.microsoft.com/office/drawing/2014/main" id="{8C827187-D21B-98BF-4622-B22E53E158E1}"/>
              </a:ext>
            </a:extLst>
          </p:cNvPr>
          <p:cNvPicPr>
            <a:picLocks noGrp="1" noChangeAspect="1"/>
          </p:cNvPicPr>
          <p:nvPr>
            <p:ph sz="quarter" idx="4"/>
          </p:nvPr>
        </p:nvPicPr>
        <p:blipFill>
          <a:blip r:embed="rId2"/>
          <a:stretch>
            <a:fillRect/>
          </a:stretch>
        </p:blipFill>
        <p:spPr>
          <a:xfrm>
            <a:off x="6172200" y="2802103"/>
            <a:ext cx="5183188" cy="3090532"/>
          </a:xfrm>
          <a:prstGeom prst="rect">
            <a:avLst/>
          </a:prstGeom>
        </p:spPr>
      </p:pic>
      <p:pic>
        <p:nvPicPr>
          <p:cNvPr id="9" name="Content Placeholder 8">
            <a:extLst>
              <a:ext uri="{FF2B5EF4-FFF2-40B4-BE49-F238E27FC236}">
                <a16:creationId xmlns:a16="http://schemas.microsoft.com/office/drawing/2014/main" id="{5C8B07D6-F350-1DAC-8EF7-9268F5191588}"/>
              </a:ext>
            </a:extLst>
          </p:cNvPr>
          <p:cNvPicPr>
            <a:picLocks noGrp="1" noChangeAspect="1"/>
          </p:cNvPicPr>
          <p:nvPr>
            <p:ph sz="half" idx="2"/>
          </p:nvPr>
        </p:nvPicPr>
        <p:blipFill>
          <a:blip r:embed="rId3"/>
          <a:stretch>
            <a:fillRect/>
          </a:stretch>
        </p:blipFill>
        <p:spPr>
          <a:xfrm>
            <a:off x="839788" y="2810452"/>
            <a:ext cx="5157787" cy="3073833"/>
          </a:xfrm>
          <a:prstGeom prst="rect">
            <a:avLst/>
          </a:prstGeom>
        </p:spPr>
      </p:pic>
    </p:spTree>
    <p:extLst>
      <p:ext uri="{BB962C8B-B14F-4D97-AF65-F5344CB8AC3E}">
        <p14:creationId xmlns:p14="http://schemas.microsoft.com/office/powerpoint/2010/main" val="3995119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7ACC-A744-3879-6CB0-E0FFF3D905CB}"/>
              </a:ext>
            </a:extLst>
          </p:cNvPr>
          <p:cNvSpPr>
            <a:spLocks noGrp="1"/>
          </p:cNvSpPr>
          <p:nvPr>
            <p:ph type="title"/>
          </p:nvPr>
        </p:nvSpPr>
        <p:spPr/>
        <p:txBody>
          <a:bodyPr/>
          <a:lstStyle/>
          <a:p>
            <a:r>
              <a:rPr lang="en-US" dirty="0"/>
              <a:t>RAM Utilization comparison at 1280 x 720</a:t>
            </a:r>
          </a:p>
        </p:txBody>
      </p:sp>
      <p:sp>
        <p:nvSpPr>
          <p:cNvPr id="3" name="Text Placeholder 2">
            <a:extLst>
              <a:ext uri="{FF2B5EF4-FFF2-40B4-BE49-F238E27FC236}">
                <a16:creationId xmlns:a16="http://schemas.microsoft.com/office/drawing/2014/main" id="{668860B4-7968-E620-6C04-B2AF51B8A491}"/>
              </a:ext>
            </a:extLst>
          </p:cNvPr>
          <p:cNvSpPr>
            <a:spLocks noGrp="1"/>
          </p:cNvSpPr>
          <p:nvPr>
            <p:ph type="body" idx="1"/>
          </p:nvPr>
        </p:nvSpPr>
        <p:spPr/>
        <p:txBody>
          <a:bodyPr/>
          <a:lstStyle/>
          <a:p>
            <a:r>
              <a:rPr lang="en-US" dirty="0"/>
              <a:t>Pi 5</a:t>
            </a:r>
          </a:p>
        </p:txBody>
      </p:sp>
      <p:sp>
        <p:nvSpPr>
          <p:cNvPr id="5" name="Text Placeholder 4">
            <a:extLst>
              <a:ext uri="{FF2B5EF4-FFF2-40B4-BE49-F238E27FC236}">
                <a16:creationId xmlns:a16="http://schemas.microsoft.com/office/drawing/2014/main" id="{5CE4316E-18FC-B8DA-65F9-0D50E09C56CA}"/>
              </a:ext>
            </a:extLst>
          </p:cNvPr>
          <p:cNvSpPr>
            <a:spLocks noGrp="1"/>
          </p:cNvSpPr>
          <p:nvPr>
            <p:ph type="body" sz="quarter" idx="3"/>
          </p:nvPr>
        </p:nvSpPr>
        <p:spPr/>
        <p:txBody>
          <a:bodyPr/>
          <a:lstStyle/>
          <a:p>
            <a:r>
              <a:rPr lang="en-US" dirty="0"/>
              <a:t>Pi 4</a:t>
            </a:r>
          </a:p>
        </p:txBody>
      </p:sp>
      <p:pic>
        <p:nvPicPr>
          <p:cNvPr id="7" name="Content Placeholder 6" descr="A graph of a number of people&#10;&#10;AI-generated content may be incorrect.">
            <a:extLst>
              <a:ext uri="{FF2B5EF4-FFF2-40B4-BE49-F238E27FC236}">
                <a16:creationId xmlns:a16="http://schemas.microsoft.com/office/drawing/2014/main" id="{5A58E5C1-AC77-658B-B45E-D39716E225D7}"/>
              </a:ext>
            </a:extLst>
          </p:cNvPr>
          <p:cNvPicPr>
            <a:picLocks noGrp="1" noChangeAspect="1"/>
          </p:cNvPicPr>
          <p:nvPr>
            <p:ph sz="quarter" idx="4"/>
          </p:nvPr>
        </p:nvPicPr>
        <p:blipFill>
          <a:blip r:embed="rId2"/>
          <a:stretch>
            <a:fillRect/>
          </a:stretch>
        </p:blipFill>
        <p:spPr>
          <a:xfrm>
            <a:off x="6172200" y="2828009"/>
            <a:ext cx="5183188" cy="3038720"/>
          </a:xfrm>
          <a:prstGeom prst="rect">
            <a:avLst/>
          </a:prstGeom>
        </p:spPr>
      </p:pic>
      <p:pic>
        <p:nvPicPr>
          <p:cNvPr id="11" name="Content Placeholder 10" descr="A graph of a number of people&#10;&#10;AI-generated content may be incorrect.">
            <a:extLst>
              <a:ext uri="{FF2B5EF4-FFF2-40B4-BE49-F238E27FC236}">
                <a16:creationId xmlns:a16="http://schemas.microsoft.com/office/drawing/2014/main" id="{51ACF65B-2E00-141C-6477-5F573E9D7773}"/>
              </a:ext>
            </a:extLst>
          </p:cNvPr>
          <p:cNvPicPr>
            <a:picLocks noGrp="1" noChangeAspect="1"/>
          </p:cNvPicPr>
          <p:nvPr>
            <p:ph sz="half" idx="2"/>
          </p:nvPr>
        </p:nvPicPr>
        <p:blipFill>
          <a:blip r:embed="rId3"/>
          <a:stretch>
            <a:fillRect/>
          </a:stretch>
        </p:blipFill>
        <p:spPr>
          <a:xfrm>
            <a:off x="839788" y="2800897"/>
            <a:ext cx="5157787" cy="3092944"/>
          </a:xfrm>
          <a:prstGeom prst="rect">
            <a:avLst/>
          </a:prstGeom>
        </p:spPr>
      </p:pic>
    </p:spTree>
    <p:extLst>
      <p:ext uri="{BB962C8B-B14F-4D97-AF65-F5344CB8AC3E}">
        <p14:creationId xmlns:p14="http://schemas.microsoft.com/office/powerpoint/2010/main" val="189062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6E434-4079-45F9-4DB3-119C02B499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F6AF3-1FA8-C7C9-B2BD-B271FB798B64}"/>
              </a:ext>
            </a:extLst>
          </p:cNvPr>
          <p:cNvSpPr>
            <a:spLocks noGrp="1"/>
          </p:cNvSpPr>
          <p:nvPr>
            <p:ph type="title"/>
          </p:nvPr>
        </p:nvSpPr>
        <p:spPr/>
        <p:txBody>
          <a:bodyPr/>
          <a:lstStyle/>
          <a:p>
            <a:r>
              <a:rPr lang="en-US" dirty="0"/>
              <a:t>RAM Utilization comparison at 640 x 480</a:t>
            </a:r>
          </a:p>
        </p:txBody>
      </p:sp>
      <p:sp>
        <p:nvSpPr>
          <p:cNvPr id="3" name="Text Placeholder 2">
            <a:extLst>
              <a:ext uri="{FF2B5EF4-FFF2-40B4-BE49-F238E27FC236}">
                <a16:creationId xmlns:a16="http://schemas.microsoft.com/office/drawing/2014/main" id="{81A00284-7F71-6257-E806-1BA0A95EAA7B}"/>
              </a:ext>
            </a:extLst>
          </p:cNvPr>
          <p:cNvSpPr>
            <a:spLocks noGrp="1"/>
          </p:cNvSpPr>
          <p:nvPr>
            <p:ph type="body" idx="1"/>
          </p:nvPr>
        </p:nvSpPr>
        <p:spPr/>
        <p:txBody>
          <a:bodyPr/>
          <a:lstStyle/>
          <a:p>
            <a:r>
              <a:rPr lang="en-US" dirty="0"/>
              <a:t>Pi 5</a:t>
            </a:r>
          </a:p>
        </p:txBody>
      </p:sp>
      <p:sp>
        <p:nvSpPr>
          <p:cNvPr id="5" name="Text Placeholder 4">
            <a:extLst>
              <a:ext uri="{FF2B5EF4-FFF2-40B4-BE49-F238E27FC236}">
                <a16:creationId xmlns:a16="http://schemas.microsoft.com/office/drawing/2014/main" id="{50121037-5289-1026-8D6A-393DEE904B95}"/>
              </a:ext>
            </a:extLst>
          </p:cNvPr>
          <p:cNvSpPr>
            <a:spLocks noGrp="1"/>
          </p:cNvSpPr>
          <p:nvPr>
            <p:ph type="body" sz="quarter" idx="3"/>
          </p:nvPr>
        </p:nvSpPr>
        <p:spPr/>
        <p:txBody>
          <a:bodyPr/>
          <a:lstStyle/>
          <a:p>
            <a:r>
              <a:rPr lang="en-US" dirty="0"/>
              <a:t>Pi 4</a:t>
            </a:r>
          </a:p>
        </p:txBody>
      </p:sp>
      <p:pic>
        <p:nvPicPr>
          <p:cNvPr id="12" name="Content Placeholder 11" descr="A graph of a number of people&#10;&#10;AI-generated content may be incorrect.">
            <a:extLst>
              <a:ext uri="{FF2B5EF4-FFF2-40B4-BE49-F238E27FC236}">
                <a16:creationId xmlns:a16="http://schemas.microsoft.com/office/drawing/2014/main" id="{BB166A97-C83E-E31E-9288-ECD45EC0F584}"/>
              </a:ext>
            </a:extLst>
          </p:cNvPr>
          <p:cNvPicPr>
            <a:picLocks noGrp="1" noChangeAspect="1"/>
          </p:cNvPicPr>
          <p:nvPr>
            <p:ph sz="half" idx="2"/>
          </p:nvPr>
        </p:nvPicPr>
        <p:blipFill>
          <a:blip r:embed="rId2"/>
          <a:stretch>
            <a:fillRect/>
          </a:stretch>
        </p:blipFill>
        <p:spPr>
          <a:xfrm>
            <a:off x="839788" y="2795662"/>
            <a:ext cx="5157787" cy="3103414"/>
          </a:xfrm>
          <a:prstGeom prst="rect">
            <a:avLst/>
          </a:prstGeom>
        </p:spPr>
      </p:pic>
      <p:pic>
        <p:nvPicPr>
          <p:cNvPr id="15" name="Content Placeholder 14" descr="A graph of a number of people&#10;&#10;AI-generated content may be incorrect.">
            <a:extLst>
              <a:ext uri="{FF2B5EF4-FFF2-40B4-BE49-F238E27FC236}">
                <a16:creationId xmlns:a16="http://schemas.microsoft.com/office/drawing/2014/main" id="{67D21E67-4D19-C5ED-CC93-2AF756DE331C}"/>
              </a:ext>
            </a:extLst>
          </p:cNvPr>
          <p:cNvPicPr>
            <a:picLocks noGrp="1" noChangeAspect="1"/>
          </p:cNvPicPr>
          <p:nvPr>
            <p:ph sz="quarter" idx="4"/>
          </p:nvPr>
        </p:nvPicPr>
        <p:blipFill>
          <a:blip r:embed="rId3"/>
          <a:stretch>
            <a:fillRect/>
          </a:stretch>
        </p:blipFill>
        <p:spPr>
          <a:xfrm>
            <a:off x="6172200" y="2788020"/>
            <a:ext cx="5183188" cy="3118698"/>
          </a:xfrm>
          <a:prstGeom prst="rect">
            <a:avLst/>
          </a:prstGeom>
        </p:spPr>
      </p:pic>
    </p:spTree>
    <p:extLst>
      <p:ext uri="{BB962C8B-B14F-4D97-AF65-F5344CB8AC3E}">
        <p14:creationId xmlns:p14="http://schemas.microsoft.com/office/powerpoint/2010/main" val="2983673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88F959-27BA-DD22-AE1D-248156639354}"/>
              </a:ext>
            </a:extLst>
          </p:cNvPr>
          <p:cNvSpPr>
            <a:spLocks noGrp="1"/>
          </p:cNvSpPr>
          <p:nvPr>
            <p:ph type="title"/>
          </p:nvPr>
        </p:nvSpPr>
        <p:spPr>
          <a:xfrm>
            <a:off x="638881" y="670218"/>
            <a:ext cx="10909640" cy="1065836"/>
          </a:xfrm>
        </p:spPr>
        <p:txBody>
          <a:bodyPr vert="horz" lIns="91440" tIns="45720" rIns="91440" bIns="45720" rtlCol="0" anchor="ctr">
            <a:normAutofit/>
          </a:bodyPr>
          <a:lstStyle/>
          <a:p>
            <a:pPr algn="ctr"/>
            <a:r>
              <a:rPr lang="en-US" sz="6600"/>
              <a:t>Demonstrations from testing</a:t>
            </a:r>
          </a:p>
        </p:txBody>
      </p:sp>
      <p:sp>
        <p:nvSpPr>
          <p:cNvPr id="12"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sX0" fmla="*/ 0 w 5410200"/>
              <a:gd name="csY0" fmla="*/ 0 h 18288"/>
              <a:gd name="csX1" fmla="*/ 568071 w 5410200"/>
              <a:gd name="csY1" fmla="*/ 0 h 18288"/>
              <a:gd name="csX2" fmla="*/ 1298448 w 5410200"/>
              <a:gd name="csY2" fmla="*/ 0 h 18288"/>
              <a:gd name="csX3" fmla="*/ 1920621 w 5410200"/>
              <a:gd name="csY3" fmla="*/ 0 h 18288"/>
              <a:gd name="csX4" fmla="*/ 2488692 w 5410200"/>
              <a:gd name="csY4" fmla="*/ 0 h 18288"/>
              <a:gd name="csX5" fmla="*/ 3219069 w 5410200"/>
              <a:gd name="csY5" fmla="*/ 0 h 18288"/>
              <a:gd name="csX6" fmla="*/ 3895344 w 5410200"/>
              <a:gd name="csY6" fmla="*/ 0 h 18288"/>
              <a:gd name="csX7" fmla="*/ 4571619 w 5410200"/>
              <a:gd name="csY7" fmla="*/ 0 h 18288"/>
              <a:gd name="csX8" fmla="*/ 5410200 w 5410200"/>
              <a:gd name="csY8" fmla="*/ 0 h 18288"/>
              <a:gd name="csX9" fmla="*/ 5410200 w 5410200"/>
              <a:gd name="csY9" fmla="*/ 18288 h 18288"/>
              <a:gd name="csX10" fmla="*/ 4842129 w 5410200"/>
              <a:gd name="csY10" fmla="*/ 18288 h 18288"/>
              <a:gd name="csX11" fmla="*/ 4328160 w 5410200"/>
              <a:gd name="csY11" fmla="*/ 18288 h 18288"/>
              <a:gd name="csX12" fmla="*/ 3597783 w 5410200"/>
              <a:gd name="csY12" fmla="*/ 18288 h 18288"/>
              <a:gd name="csX13" fmla="*/ 3029712 w 5410200"/>
              <a:gd name="csY13" fmla="*/ 18288 h 18288"/>
              <a:gd name="csX14" fmla="*/ 2299335 w 5410200"/>
              <a:gd name="csY14" fmla="*/ 18288 h 18288"/>
              <a:gd name="csX15" fmla="*/ 1514856 w 5410200"/>
              <a:gd name="csY15" fmla="*/ 18288 h 18288"/>
              <a:gd name="csX16" fmla="*/ 892683 w 5410200"/>
              <a:gd name="csY16" fmla="*/ 18288 h 18288"/>
              <a:gd name="csX17" fmla="*/ 0 w 5410200"/>
              <a:gd name="csY17" fmla="*/ 18288 h 18288"/>
              <a:gd name="csX18" fmla="*/ 0 w 5410200"/>
              <a:gd name="csY18"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5FD6B751-E1BB-43C9-8B94-ADDB43C0FFC1">
            <a:hlinkClick r:id="" action="ppaction://media"/>
            <a:extLst>
              <a:ext uri="{FF2B5EF4-FFF2-40B4-BE49-F238E27FC236}">
                <a16:creationId xmlns:a16="http://schemas.microsoft.com/office/drawing/2014/main" id="{8283F1BD-568E-319E-1F99-21B5F6EAC2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8059" y="2642196"/>
            <a:ext cx="2775978" cy="3600041"/>
          </a:xfrm>
          <a:prstGeom prst="rect">
            <a:avLst/>
          </a:prstGeom>
        </p:spPr>
      </p:pic>
      <p:pic>
        <p:nvPicPr>
          <p:cNvPr id="4" name="Picture 3" descr="A computer screen with a picture of a person&#10;&#10;AI-generated content may be incorrect.">
            <a:extLst>
              <a:ext uri="{FF2B5EF4-FFF2-40B4-BE49-F238E27FC236}">
                <a16:creationId xmlns:a16="http://schemas.microsoft.com/office/drawing/2014/main" id="{39EF541B-BE69-B1EB-00B5-2FB5A09FA18A}"/>
              </a:ext>
            </a:extLst>
          </p:cNvPr>
          <p:cNvPicPr>
            <a:picLocks noChangeAspect="1"/>
          </p:cNvPicPr>
          <p:nvPr/>
        </p:nvPicPr>
        <p:blipFill>
          <a:blip r:embed="rId5"/>
          <a:stretch>
            <a:fillRect/>
          </a:stretch>
        </p:blipFill>
        <p:spPr>
          <a:xfrm rot="5400000">
            <a:off x="4295979" y="3069789"/>
            <a:ext cx="3600041" cy="2700030"/>
          </a:xfrm>
          <a:prstGeom prst="rect">
            <a:avLst/>
          </a:prstGeom>
        </p:spPr>
      </p:pic>
      <p:pic>
        <p:nvPicPr>
          <p:cNvPr id="5" name="Picture 4">
            <a:extLst>
              <a:ext uri="{FF2B5EF4-FFF2-40B4-BE49-F238E27FC236}">
                <a16:creationId xmlns:a16="http://schemas.microsoft.com/office/drawing/2014/main" id="{DB4B0D40-2F9C-3CEF-D392-C1BB0BA3D70D}"/>
              </a:ext>
            </a:extLst>
          </p:cNvPr>
          <p:cNvPicPr>
            <a:picLocks noChangeAspect="1"/>
          </p:cNvPicPr>
          <p:nvPr/>
        </p:nvPicPr>
        <p:blipFill>
          <a:blip r:embed="rId6"/>
          <a:stretch>
            <a:fillRect/>
          </a:stretch>
        </p:blipFill>
        <p:spPr>
          <a:xfrm rot="5400000">
            <a:off x="8220279" y="3069789"/>
            <a:ext cx="3600041" cy="2700030"/>
          </a:xfrm>
          <a:prstGeom prst="rect">
            <a:avLst/>
          </a:prstGeom>
        </p:spPr>
      </p:pic>
    </p:spTree>
    <p:extLst>
      <p:ext uri="{BB962C8B-B14F-4D97-AF65-F5344CB8AC3E}">
        <p14:creationId xmlns:p14="http://schemas.microsoft.com/office/powerpoint/2010/main" val="216942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A992D-F3D9-2A9C-EA9A-ACB39BDB7D5D}"/>
              </a:ext>
            </a:extLst>
          </p:cNvPr>
          <p:cNvSpPr>
            <a:spLocks noGrp="1"/>
          </p:cNvSpPr>
          <p:nvPr>
            <p:ph type="title"/>
          </p:nvPr>
        </p:nvSpPr>
        <p:spPr/>
        <p:txBody>
          <a:bodyPr/>
          <a:lstStyle/>
          <a:p>
            <a:r>
              <a:rPr lang="en-US"/>
              <a:t>Analysis</a:t>
            </a:r>
          </a:p>
        </p:txBody>
      </p:sp>
      <p:sp>
        <p:nvSpPr>
          <p:cNvPr id="3" name="Content Placeholder 2">
            <a:extLst>
              <a:ext uri="{FF2B5EF4-FFF2-40B4-BE49-F238E27FC236}">
                <a16:creationId xmlns:a16="http://schemas.microsoft.com/office/drawing/2014/main" id="{B80AC420-8554-4781-35B4-F7FE13036BBB}"/>
              </a:ext>
            </a:extLst>
          </p:cNvPr>
          <p:cNvSpPr>
            <a:spLocks noGrp="1"/>
          </p:cNvSpPr>
          <p:nvPr>
            <p:ph idx="1"/>
          </p:nvPr>
        </p:nvSpPr>
        <p:spPr/>
        <p:txBody>
          <a:bodyPr vert="horz" lIns="91440" tIns="45720" rIns="91440" bIns="45720" rtlCol="0" anchor="t">
            <a:normAutofit lnSpcReduction="10000"/>
          </a:bodyPr>
          <a:lstStyle/>
          <a:p>
            <a:r>
              <a:rPr lang="en-US" dirty="0"/>
              <a:t>At both resolutions, we noticed that the temperature on the Pi 5 is much higher. We concluded that this is due to the Pi 5's higher power draw. </a:t>
            </a:r>
          </a:p>
          <a:p>
            <a:r>
              <a:rPr lang="en-US" dirty="0"/>
              <a:t>One discrepancy that we noticed was that the temperatures would go down slightly with more faces introduced. We believe this happens because as the load gets higher, the CPU spends more time idling.</a:t>
            </a:r>
          </a:p>
          <a:p>
            <a:r>
              <a:rPr lang="en-US" dirty="0"/>
              <a:t>At both resolutions, the Pi 5 performed much better in terms of FPS.</a:t>
            </a:r>
          </a:p>
          <a:p>
            <a:r>
              <a:rPr lang="en-US" dirty="0"/>
              <a:t>At both resolutions, the Pi 5 used more RAM even though they have the same amount of total RAM.</a:t>
            </a:r>
          </a:p>
          <a:p>
            <a:endParaRPr lang="en-US" dirty="0"/>
          </a:p>
        </p:txBody>
      </p:sp>
    </p:spTree>
    <p:extLst>
      <p:ext uri="{BB962C8B-B14F-4D97-AF65-F5344CB8AC3E}">
        <p14:creationId xmlns:p14="http://schemas.microsoft.com/office/powerpoint/2010/main" val="2446309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1952-04E3-CE33-8401-E258DA2EF804}"/>
              </a:ext>
            </a:extLst>
          </p:cNvPr>
          <p:cNvSpPr>
            <a:spLocks noGrp="1"/>
          </p:cNvSpPr>
          <p:nvPr>
            <p:ph type="title"/>
          </p:nvPr>
        </p:nvSpPr>
        <p:spPr/>
        <p:txBody>
          <a:bodyPr/>
          <a:lstStyle/>
          <a:p>
            <a:r>
              <a:rPr lang="en-US" dirty="0"/>
              <a:t>Conclusion</a:t>
            </a:r>
          </a:p>
        </p:txBody>
      </p:sp>
      <p:sp>
        <p:nvSpPr>
          <p:cNvPr id="5" name="Content Placeholder 2">
            <a:extLst>
              <a:ext uri="{FF2B5EF4-FFF2-40B4-BE49-F238E27FC236}">
                <a16:creationId xmlns:a16="http://schemas.microsoft.com/office/drawing/2014/main" id="{4DB89E52-05FA-0BC1-CC18-05AD4B40D0E1}"/>
              </a:ext>
            </a:extLst>
          </p:cNvPr>
          <p:cNvSpPr txBox="1">
            <a:spLocks/>
          </p:cNvSpPr>
          <p:nvPr/>
        </p:nvSpPr>
        <p:spPr>
          <a:xfrm>
            <a:off x="838200" y="1825625"/>
            <a:ext cx="10515600"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 terms of performance, it was evident that the Pi 5 was much better. It maintained higher FPS and utilized its resources to a greater extent. Although the Pi 5's temperatures were about 20 degrees higher than the Pi 4's, the performance tradeoff makes it worth the higher power draw.</a:t>
            </a:r>
          </a:p>
          <a:p>
            <a:endParaRPr lang="en-US" dirty="0"/>
          </a:p>
          <a:p>
            <a:endParaRPr lang="en-US" dirty="0"/>
          </a:p>
        </p:txBody>
      </p:sp>
    </p:spTree>
    <p:extLst>
      <p:ext uri="{BB962C8B-B14F-4D97-AF65-F5344CB8AC3E}">
        <p14:creationId xmlns:p14="http://schemas.microsoft.com/office/powerpoint/2010/main" val="3091982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F45B8-AD18-1FCE-8F62-5042050BC983}"/>
              </a:ext>
            </a:extLst>
          </p:cNvPr>
          <p:cNvSpPr>
            <a:spLocks noGrp="1"/>
          </p:cNvSpPr>
          <p:nvPr>
            <p:ph type="title"/>
          </p:nvPr>
        </p:nvSpPr>
        <p:spPr/>
        <p:txBody>
          <a:bodyPr/>
          <a:lstStyle/>
          <a:p>
            <a:r>
              <a:rPr lang="en-US"/>
              <a:t>Hardware Tested</a:t>
            </a:r>
          </a:p>
        </p:txBody>
      </p:sp>
      <p:sp>
        <p:nvSpPr>
          <p:cNvPr id="3" name="Text Placeholder 2">
            <a:extLst>
              <a:ext uri="{FF2B5EF4-FFF2-40B4-BE49-F238E27FC236}">
                <a16:creationId xmlns:a16="http://schemas.microsoft.com/office/drawing/2014/main" id="{EA41FA97-15E4-7D51-166B-E3600F968C94}"/>
              </a:ext>
            </a:extLst>
          </p:cNvPr>
          <p:cNvSpPr>
            <a:spLocks noGrp="1"/>
          </p:cNvSpPr>
          <p:nvPr>
            <p:ph type="body" idx="1"/>
          </p:nvPr>
        </p:nvSpPr>
        <p:spPr/>
        <p:txBody>
          <a:bodyPr/>
          <a:lstStyle/>
          <a:p>
            <a:r>
              <a:rPr lang="en-US"/>
              <a:t>Raspberry PI 5 8gb model</a:t>
            </a:r>
          </a:p>
        </p:txBody>
      </p:sp>
      <p:sp>
        <p:nvSpPr>
          <p:cNvPr id="4" name="Content Placeholder 3">
            <a:extLst>
              <a:ext uri="{FF2B5EF4-FFF2-40B4-BE49-F238E27FC236}">
                <a16:creationId xmlns:a16="http://schemas.microsoft.com/office/drawing/2014/main" id="{6D2C2BF8-57EF-C26E-FB33-23CC49467E9A}"/>
              </a:ext>
            </a:extLst>
          </p:cNvPr>
          <p:cNvSpPr>
            <a:spLocks noGrp="1"/>
          </p:cNvSpPr>
          <p:nvPr>
            <p:ph sz="half" idx="2"/>
          </p:nvPr>
        </p:nvSpPr>
        <p:spPr/>
        <p:txBody>
          <a:bodyPr vert="horz" lIns="91440" tIns="45720" rIns="91440" bIns="45720" rtlCol="0" anchor="t">
            <a:normAutofit/>
          </a:bodyPr>
          <a:lstStyle/>
          <a:p>
            <a:r>
              <a:rPr lang="en-US"/>
              <a:t>SoC/CPU: Broadcom BCM2712, quad-core Arm Cortex-A76 @ 2.4 GHz</a:t>
            </a:r>
          </a:p>
          <a:p>
            <a:r>
              <a:rPr lang="en-US"/>
              <a:t>Memory: 8GB  </a:t>
            </a:r>
          </a:p>
        </p:txBody>
      </p:sp>
      <p:sp>
        <p:nvSpPr>
          <p:cNvPr id="5" name="Text Placeholder 4">
            <a:extLst>
              <a:ext uri="{FF2B5EF4-FFF2-40B4-BE49-F238E27FC236}">
                <a16:creationId xmlns:a16="http://schemas.microsoft.com/office/drawing/2014/main" id="{AAFAB87C-C043-3D1B-6188-A371BAC5948E}"/>
              </a:ext>
            </a:extLst>
          </p:cNvPr>
          <p:cNvSpPr>
            <a:spLocks noGrp="1"/>
          </p:cNvSpPr>
          <p:nvPr>
            <p:ph type="body" sz="quarter" idx="3"/>
          </p:nvPr>
        </p:nvSpPr>
        <p:spPr/>
        <p:txBody>
          <a:bodyPr/>
          <a:lstStyle/>
          <a:p>
            <a:r>
              <a:rPr lang="en-US"/>
              <a:t>Raspberry PI 4 8gb model B</a:t>
            </a:r>
          </a:p>
        </p:txBody>
      </p:sp>
      <p:sp>
        <p:nvSpPr>
          <p:cNvPr id="6" name="Content Placeholder 5">
            <a:extLst>
              <a:ext uri="{FF2B5EF4-FFF2-40B4-BE49-F238E27FC236}">
                <a16:creationId xmlns:a16="http://schemas.microsoft.com/office/drawing/2014/main" id="{A9AC813B-1F1F-5E37-798A-906E73D8C204}"/>
              </a:ext>
            </a:extLst>
          </p:cNvPr>
          <p:cNvSpPr>
            <a:spLocks noGrp="1"/>
          </p:cNvSpPr>
          <p:nvPr>
            <p:ph sz="quarter" idx="4"/>
          </p:nvPr>
        </p:nvSpPr>
        <p:spPr/>
        <p:txBody>
          <a:bodyPr vert="horz" lIns="91440" tIns="45720" rIns="91440" bIns="45720" rtlCol="0" anchor="t">
            <a:normAutofit/>
          </a:bodyPr>
          <a:lstStyle/>
          <a:p>
            <a:r>
              <a:rPr lang="en-US"/>
              <a:t>SoC/CPU: Broadcom BCM2711, quad-core Arm Cortex-A72 @ up to 1.8 GHz</a:t>
            </a:r>
          </a:p>
          <a:p>
            <a:r>
              <a:rPr lang="en-US"/>
              <a:t>Memory: 8GB</a:t>
            </a:r>
          </a:p>
        </p:txBody>
      </p:sp>
      <p:sp>
        <p:nvSpPr>
          <p:cNvPr id="7" name="TextBox 6">
            <a:extLst>
              <a:ext uri="{FF2B5EF4-FFF2-40B4-BE49-F238E27FC236}">
                <a16:creationId xmlns:a16="http://schemas.microsoft.com/office/drawing/2014/main" id="{F6BAAE4D-7619-AEBA-A8A2-60A232256CFA}"/>
              </a:ext>
            </a:extLst>
          </p:cNvPr>
          <p:cNvSpPr txBox="1"/>
          <p:nvPr/>
        </p:nvSpPr>
        <p:spPr>
          <a:xfrm>
            <a:off x="317314" y="6362363"/>
            <a:ext cx="110482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Note: Both PIs were tested with Raspberry Pi Camera Module V2-8Megapixel,1080p</a:t>
            </a:r>
          </a:p>
        </p:txBody>
      </p:sp>
    </p:spTree>
    <p:extLst>
      <p:ext uri="{BB962C8B-B14F-4D97-AF65-F5344CB8AC3E}">
        <p14:creationId xmlns:p14="http://schemas.microsoft.com/office/powerpoint/2010/main" val="838557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BFD92-1C97-4642-F34E-9C1D5505C7AB}"/>
              </a:ext>
            </a:extLst>
          </p:cNvPr>
          <p:cNvSpPr>
            <a:spLocks noGrp="1"/>
          </p:cNvSpPr>
          <p:nvPr>
            <p:ph type="title"/>
          </p:nvPr>
        </p:nvSpPr>
        <p:spPr/>
        <p:txBody>
          <a:bodyPr/>
          <a:lstStyle/>
          <a:p>
            <a:r>
              <a:rPr lang="en-US"/>
              <a:t>Libraries we used for Facial Recognition</a:t>
            </a:r>
          </a:p>
        </p:txBody>
      </p:sp>
      <p:graphicFrame>
        <p:nvGraphicFramePr>
          <p:cNvPr id="7" name="Content Placeholder 2">
            <a:extLst>
              <a:ext uri="{FF2B5EF4-FFF2-40B4-BE49-F238E27FC236}">
                <a16:creationId xmlns:a16="http://schemas.microsoft.com/office/drawing/2014/main" id="{3B0C3740-CECC-A252-E529-D59CBB396A6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6933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BDB2B-A6D7-027F-FCB9-17786158C021}"/>
              </a:ext>
            </a:extLst>
          </p:cNvPr>
          <p:cNvSpPr>
            <a:spLocks noGrp="1"/>
          </p:cNvSpPr>
          <p:nvPr>
            <p:ph type="title"/>
          </p:nvPr>
        </p:nvSpPr>
        <p:spPr/>
        <p:txBody>
          <a:bodyPr/>
          <a:lstStyle/>
          <a:p>
            <a:r>
              <a:rPr lang="en-US"/>
              <a:t>Testing and Gathering Data</a:t>
            </a:r>
          </a:p>
        </p:txBody>
      </p:sp>
      <p:sp>
        <p:nvSpPr>
          <p:cNvPr id="3" name="Content Placeholder 2">
            <a:extLst>
              <a:ext uri="{FF2B5EF4-FFF2-40B4-BE49-F238E27FC236}">
                <a16:creationId xmlns:a16="http://schemas.microsoft.com/office/drawing/2014/main" id="{8988D499-62DF-7E51-405B-786A5B25892F}"/>
              </a:ext>
            </a:extLst>
          </p:cNvPr>
          <p:cNvSpPr>
            <a:spLocks noGrp="1"/>
          </p:cNvSpPr>
          <p:nvPr>
            <p:ph idx="1"/>
          </p:nvPr>
        </p:nvSpPr>
        <p:spPr/>
        <p:txBody>
          <a:bodyPr vert="horz" lIns="91440" tIns="45720" rIns="91440" bIns="45720" rtlCol="0" anchor="t">
            <a:normAutofit/>
          </a:bodyPr>
          <a:lstStyle/>
          <a:p>
            <a:r>
              <a:rPr lang="en-US"/>
              <a:t>We gathered data with 0 - 4 faces detected.</a:t>
            </a:r>
          </a:p>
          <a:p>
            <a:r>
              <a:rPr lang="en-US"/>
              <a:t>We tested the performance of both Pi's at two resolutions.</a:t>
            </a:r>
          </a:p>
          <a:p>
            <a:pPr lvl="1">
              <a:buFont typeface="Courier New" panose="020B0604020202020204" pitchFamily="34" charset="0"/>
              <a:buChar char="o"/>
            </a:pPr>
            <a:r>
              <a:rPr lang="en-US"/>
              <a:t>640 x 480 &amp; 1280 x 720</a:t>
            </a:r>
          </a:p>
          <a:p>
            <a:r>
              <a:rPr lang="en-US"/>
              <a:t>Ensured a consistent testing environment.</a:t>
            </a:r>
          </a:p>
          <a:p>
            <a:r>
              <a:rPr lang="en-US"/>
              <a:t>Data Gathered:</a:t>
            </a:r>
          </a:p>
          <a:p>
            <a:pPr lvl="1">
              <a:buFont typeface="Courier New" panose="020B0604020202020204" pitchFamily="34" charset="0"/>
              <a:buChar char="o"/>
            </a:pPr>
            <a:r>
              <a:rPr lang="en-US"/>
              <a:t>CPU Utilization (%)</a:t>
            </a:r>
          </a:p>
          <a:p>
            <a:pPr lvl="1">
              <a:buFont typeface="Courier New" panose="020B0604020202020204" pitchFamily="34" charset="0"/>
              <a:buChar char="o"/>
            </a:pPr>
            <a:r>
              <a:rPr lang="en-US"/>
              <a:t>CPU Temperature (</a:t>
            </a:r>
            <a:r>
              <a:rPr lang="en-US">
                <a:ea typeface="+mn-lt"/>
                <a:cs typeface="+mn-lt"/>
              </a:rPr>
              <a:t>°</a:t>
            </a:r>
            <a:r>
              <a:rPr lang="en-US"/>
              <a:t>C)</a:t>
            </a:r>
          </a:p>
          <a:p>
            <a:pPr lvl="1">
              <a:buFont typeface="Courier New" panose="020B0604020202020204" pitchFamily="34" charset="0"/>
              <a:buChar char="o"/>
            </a:pPr>
            <a:r>
              <a:rPr lang="en-US"/>
              <a:t>Memory Utilization (%)</a:t>
            </a:r>
          </a:p>
          <a:p>
            <a:pPr lvl="1">
              <a:buFont typeface="Courier New" panose="020B0604020202020204" pitchFamily="34" charset="0"/>
              <a:buChar char="o"/>
            </a:pPr>
            <a:r>
              <a:rPr lang="en-US"/>
              <a:t>FPS</a:t>
            </a:r>
          </a:p>
          <a:p>
            <a:pPr lvl="1">
              <a:buFont typeface="Courier New" panose="020B0604020202020204" pitchFamily="34" charset="0"/>
              <a:buChar char="o"/>
            </a:pPr>
            <a:endParaRPr lang="en-US"/>
          </a:p>
          <a:p>
            <a:pPr marL="0" indent="0">
              <a:buNone/>
            </a:pPr>
            <a:endParaRPr lang="en-US"/>
          </a:p>
        </p:txBody>
      </p:sp>
    </p:spTree>
    <p:extLst>
      <p:ext uri="{BB962C8B-B14F-4D97-AF65-F5344CB8AC3E}">
        <p14:creationId xmlns:p14="http://schemas.microsoft.com/office/powerpoint/2010/main" val="391584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DA69-DAFB-2B5F-664A-EF5D6BE11DBA}"/>
              </a:ext>
            </a:extLst>
          </p:cNvPr>
          <p:cNvSpPr>
            <a:spLocks noGrp="1"/>
          </p:cNvSpPr>
          <p:nvPr>
            <p:ph type="title"/>
          </p:nvPr>
        </p:nvSpPr>
        <p:spPr/>
        <p:txBody>
          <a:bodyPr/>
          <a:lstStyle/>
          <a:p>
            <a:r>
              <a:rPr lang="en-US"/>
              <a:t>CPU Temperature comparison at 1280 x 720</a:t>
            </a:r>
          </a:p>
        </p:txBody>
      </p:sp>
      <p:sp>
        <p:nvSpPr>
          <p:cNvPr id="3" name="Text Placeholder 2">
            <a:extLst>
              <a:ext uri="{FF2B5EF4-FFF2-40B4-BE49-F238E27FC236}">
                <a16:creationId xmlns:a16="http://schemas.microsoft.com/office/drawing/2014/main" id="{6DDFA1C8-80D1-4653-D015-42F5D6F6745A}"/>
              </a:ext>
            </a:extLst>
          </p:cNvPr>
          <p:cNvSpPr>
            <a:spLocks noGrp="1"/>
          </p:cNvSpPr>
          <p:nvPr>
            <p:ph type="body" idx="1"/>
          </p:nvPr>
        </p:nvSpPr>
        <p:spPr/>
        <p:txBody>
          <a:bodyPr/>
          <a:lstStyle/>
          <a:p>
            <a:r>
              <a:rPr lang="en-US"/>
              <a:t>Pi 5</a:t>
            </a:r>
          </a:p>
        </p:txBody>
      </p:sp>
      <p:pic>
        <p:nvPicPr>
          <p:cNvPr id="7" name="Content Placeholder 6">
            <a:extLst>
              <a:ext uri="{FF2B5EF4-FFF2-40B4-BE49-F238E27FC236}">
                <a16:creationId xmlns:a16="http://schemas.microsoft.com/office/drawing/2014/main" id="{51EF23B5-C4CD-EA52-8AD2-124F986540CD}"/>
              </a:ext>
            </a:extLst>
          </p:cNvPr>
          <p:cNvPicPr>
            <a:picLocks noGrp="1" noChangeAspect="1"/>
          </p:cNvPicPr>
          <p:nvPr>
            <p:ph sz="half" idx="2"/>
          </p:nvPr>
        </p:nvPicPr>
        <p:blipFill>
          <a:blip r:embed="rId2"/>
          <a:stretch>
            <a:fillRect/>
          </a:stretch>
        </p:blipFill>
        <p:spPr>
          <a:xfrm>
            <a:off x="698677" y="2810452"/>
            <a:ext cx="5157787" cy="3073833"/>
          </a:xfrm>
          <a:prstGeom prst="rect">
            <a:avLst/>
          </a:prstGeom>
        </p:spPr>
      </p:pic>
      <p:sp>
        <p:nvSpPr>
          <p:cNvPr id="5" name="Text Placeholder 4">
            <a:extLst>
              <a:ext uri="{FF2B5EF4-FFF2-40B4-BE49-F238E27FC236}">
                <a16:creationId xmlns:a16="http://schemas.microsoft.com/office/drawing/2014/main" id="{AC0D1F21-E7BC-1BDE-5314-3C411E3F355F}"/>
              </a:ext>
            </a:extLst>
          </p:cNvPr>
          <p:cNvSpPr>
            <a:spLocks noGrp="1"/>
          </p:cNvSpPr>
          <p:nvPr>
            <p:ph type="body" sz="quarter" idx="3"/>
          </p:nvPr>
        </p:nvSpPr>
        <p:spPr/>
        <p:txBody>
          <a:bodyPr/>
          <a:lstStyle/>
          <a:p>
            <a:r>
              <a:rPr lang="en-US"/>
              <a:t>Pi 4</a:t>
            </a:r>
          </a:p>
        </p:txBody>
      </p:sp>
      <p:pic>
        <p:nvPicPr>
          <p:cNvPr id="4" name="Content Placeholder 3">
            <a:extLst>
              <a:ext uri="{FF2B5EF4-FFF2-40B4-BE49-F238E27FC236}">
                <a16:creationId xmlns:a16="http://schemas.microsoft.com/office/drawing/2014/main" id="{58D67F50-9423-C22E-9917-986F67699582}"/>
              </a:ext>
            </a:extLst>
          </p:cNvPr>
          <p:cNvPicPr>
            <a:picLocks noGrp="1" noChangeAspect="1"/>
          </p:cNvPicPr>
          <p:nvPr>
            <p:ph sz="quarter" idx="4"/>
          </p:nvPr>
        </p:nvPicPr>
        <p:blipFill>
          <a:blip r:embed="rId3"/>
          <a:stretch>
            <a:fillRect/>
          </a:stretch>
        </p:blipFill>
        <p:spPr>
          <a:xfrm>
            <a:off x="6172200" y="2802883"/>
            <a:ext cx="5183188" cy="3088971"/>
          </a:xfrm>
          <a:prstGeom prst="rect">
            <a:avLst/>
          </a:prstGeom>
        </p:spPr>
      </p:pic>
    </p:spTree>
    <p:extLst>
      <p:ext uri="{BB962C8B-B14F-4D97-AF65-F5344CB8AC3E}">
        <p14:creationId xmlns:p14="http://schemas.microsoft.com/office/powerpoint/2010/main" val="32838071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DD888-A31F-9D78-CEB3-9F7B4F18FF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8295F6-E817-7FAA-0658-E7407CECBCA4}"/>
              </a:ext>
            </a:extLst>
          </p:cNvPr>
          <p:cNvSpPr>
            <a:spLocks noGrp="1"/>
          </p:cNvSpPr>
          <p:nvPr>
            <p:ph type="title"/>
          </p:nvPr>
        </p:nvSpPr>
        <p:spPr/>
        <p:txBody>
          <a:bodyPr/>
          <a:lstStyle/>
          <a:p>
            <a:r>
              <a:rPr lang="en-US"/>
              <a:t>CPU Temperature comparison at 640 x 480</a:t>
            </a:r>
          </a:p>
        </p:txBody>
      </p:sp>
      <p:sp>
        <p:nvSpPr>
          <p:cNvPr id="3" name="Text Placeholder 2">
            <a:extLst>
              <a:ext uri="{FF2B5EF4-FFF2-40B4-BE49-F238E27FC236}">
                <a16:creationId xmlns:a16="http://schemas.microsoft.com/office/drawing/2014/main" id="{B9092EEB-10B4-9056-A4C5-ACEA106454B5}"/>
              </a:ext>
            </a:extLst>
          </p:cNvPr>
          <p:cNvSpPr>
            <a:spLocks noGrp="1"/>
          </p:cNvSpPr>
          <p:nvPr>
            <p:ph type="body" idx="1"/>
          </p:nvPr>
        </p:nvSpPr>
        <p:spPr/>
        <p:txBody>
          <a:bodyPr/>
          <a:lstStyle/>
          <a:p>
            <a:r>
              <a:rPr lang="en-US"/>
              <a:t>Pi 5</a:t>
            </a:r>
          </a:p>
        </p:txBody>
      </p:sp>
      <p:sp>
        <p:nvSpPr>
          <p:cNvPr id="5" name="Text Placeholder 4">
            <a:extLst>
              <a:ext uri="{FF2B5EF4-FFF2-40B4-BE49-F238E27FC236}">
                <a16:creationId xmlns:a16="http://schemas.microsoft.com/office/drawing/2014/main" id="{62A42606-AE13-EC6C-078D-5594BCB53D18}"/>
              </a:ext>
            </a:extLst>
          </p:cNvPr>
          <p:cNvSpPr>
            <a:spLocks noGrp="1"/>
          </p:cNvSpPr>
          <p:nvPr>
            <p:ph type="body" sz="quarter" idx="3"/>
          </p:nvPr>
        </p:nvSpPr>
        <p:spPr/>
        <p:txBody>
          <a:bodyPr/>
          <a:lstStyle/>
          <a:p>
            <a:r>
              <a:rPr lang="en-US"/>
              <a:t>Pi 4</a:t>
            </a:r>
          </a:p>
        </p:txBody>
      </p:sp>
      <p:pic>
        <p:nvPicPr>
          <p:cNvPr id="4" name="Content Placeholder 3">
            <a:extLst>
              <a:ext uri="{FF2B5EF4-FFF2-40B4-BE49-F238E27FC236}">
                <a16:creationId xmlns:a16="http://schemas.microsoft.com/office/drawing/2014/main" id="{22481E63-D8CF-868A-4AE0-9BC42977899E}"/>
              </a:ext>
            </a:extLst>
          </p:cNvPr>
          <p:cNvPicPr>
            <a:picLocks noGrp="1" noChangeAspect="1"/>
          </p:cNvPicPr>
          <p:nvPr>
            <p:ph sz="quarter" idx="4"/>
          </p:nvPr>
        </p:nvPicPr>
        <p:blipFill>
          <a:blip r:embed="rId2"/>
          <a:stretch>
            <a:fillRect/>
          </a:stretch>
        </p:blipFill>
        <p:spPr>
          <a:xfrm>
            <a:off x="6172200" y="2802883"/>
            <a:ext cx="5183188" cy="3088971"/>
          </a:xfrm>
          <a:prstGeom prst="rect">
            <a:avLst/>
          </a:prstGeom>
        </p:spPr>
      </p:pic>
      <p:pic>
        <p:nvPicPr>
          <p:cNvPr id="9" name="Content Placeholder 8">
            <a:extLst>
              <a:ext uri="{FF2B5EF4-FFF2-40B4-BE49-F238E27FC236}">
                <a16:creationId xmlns:a16="http://schemas.microsoft.com/office/drawing/2014/main" id="{2A9595BA-25F3-B093-4A02-F3BF0DB7C414}"/>
              </a:ext>
            </a:extLst>
          </p:cNvPr>
          <p:cNvPicPr>
            <a:picLocks noGrp="1" noChangeAspect="1"/>
          </p:cNvPicPr>
          <p:nvPr>
            <p:ph sz="half" idx="2"/>
          </p:nvPr>
        </p:nvPicPr>
        <p:blipFill>
          <a:blip r:embed="rId3"/>
          <a:stretch>
            <a:fillRect/>
          </a:stretch>
        </p:blipFill>
        <p:spPr>
          <a:xfrm>
            <a:off x="839788" y="2812081"/>
            <a:ext cx="5157787" cy="3070576"/>
          </a:xfrm>
          <a:prstGeom prst="rect">
            <a:avLst/>
          </a:prstGeom>
        </p:spPr>
      </p:pic>
    </p:spTree>
    <p:extLst>
      <p:ext uri="{BB962C8B-B14F-4D97-AF65-F5344CB8AC3E}">
        <p14:creationId xmlns:p14="http://schemas.microsoft.com/office/powerpoint/2010/main" val="41064963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487DC-35F4-E1E7-2A27-ADBEC402B05B}"/>
              </a:ext>
            </a:extLst>
          </p:cNvPr>
          <p:cNvSpPr>
            <a:spLocks noGrp="1"/>
          </p:cNvSpPr>
          <p:nvPr>
            <p:ph type="title"/>
          </p:nvPr>
        </p:nvSpPr>
        <p:spPr/>
        <p:txBody>
          <a:bodyPr/>
          <a:lstStyle/>
          <a:p>
            <a:r>
              <a:rPr lang="en-US" dirty="0"/>
              <a:t>CPU Utilization comparison at 1280 x 720</a:t>
            </a:r>
          </a:p>
        </p:txBody>
      </p:sp>
      <p:sp>
        <p:nvSpPr>
          <p:cNvPr id="3" name="Text Placeholder 2">
            <a:extLst>
              <a:ext uri="{FF2B5EF4-FFF2-40B4-BE49-F238E27FC236}">
                <a16:creationId xmlns:a16="http://schemas.microsoft.com/office/drawing/2014/main" id="{33442866-3F7B-D782-5F5C-580CE3BCFCDE}"/>
              </a:ext>
            </a:extLst>
          </p:cNvPr>
          <p:cNvSpPr>
            <a:spLocks noGrp="1"/>
          </p:cNvSpPr>
          <p:nvPr>
            <p:ph type="body" idx="1"/>
          </p:nvPr>
        </p:nvSpPr>
        <p:spPr/>
        <p:txBody>
          <a:bodyPr/>
          <a:lstStyle/>
          <a:p>
            <a:r>
              <a:rPr lang="en-US" dirty="0"/>
              <a:t>Pi 5</a:t>
            </a:r>
          </a:p>
        </p:txBody>
      </p:sp>
      <p:pic>
        <p:nvPicPr>
          <p:cNvPr id="8" name="Content Placeholder 7">
            <a:extLst>
              <a:ext uri="{FF2B5EF4-FFF2-40B4-BE49-F238E27FC236}">
                <a16:creationId xmlns:a16="http://schemas.microsoft.com/office/drawing/2014/main" id="{2CF9D8A6-93DA-CA6A-8DFD-AAE2B074B0CE}"/>
              </a:ext>
            </a:extLst>
          </p:cNvPr>
          <p:cNvPicPr>
            <a:picLocks noGrp="1" noChangeAspect="1"/>
          </p:cNvPicPr>
          <p:nvPr>
            <p:ph sz="half" idx="2"/>
          </p:nvPr>
        </p:nvPicPr>
        <p:blipFill>
          <a:blip r:embed="rId2"/>
          <a:stretch>
            <a:fillRect/>
          </a:stretch>
        </p:blipFill>
        <p:spPr>
          <a:xfrm>
            <a:off x="839788" y="2794858"/>
            <a:ext cx="5157787" cy="3105022"/>
          </a:xfrm>
          <a:prstGeom prst="rect">
            <a:avLst/>
          </a:prstGeom>
        </p:spPr>
      </p:pic>
      <p:sp>
        <p:nvSpPr>
          <p:cNvPr id="5" name="Text Placeholder 4">
            <a:extLst>
              <a:ext uri="{FF2B5EF4-FFF2-40B4-BE49-F238E27FC236}">
                <a16:creationId xmlns:a16="http://schemas.microsoft.com/office/drawing/2014/main" id="{3DDE717B-B070-9E94-C0C9-D85B4591C057}"/>
              </a:ext>
            </a:extLst>
          </p:cNvPr>
          <p:cNvSpPr>
            <a:spLocks noGrp="1"/>
          </p:cNvSpPr>
          <p:nvPr>
            <p:ph type="body" sz="quarter" idx="3"/>
          </p:nvPr>
        </p:nvSpPr>
        <p:spPr/>
        <p:txBody>
          <a:bodyPr/>
          <a:lstStyle/>
          <a:p>
            <a:r>
              <a:rPr lang="en-US" dirty="0"/>
              <a:t>Pi 4</a:t>
            </a:r>
          </a:p>
        </p:txBody>
      </p:sp>
      <p:pic>
        <p:nvPicPr>
          <p:cNvPr id="7" name="Content Placeholder 6">
            <a:extLst>
              <a:ext uri="{FF2B5EF4-FFF2-40B4-BE49-F238E27FC236}">
                <a16:creationId xmlns:a16="http://schemas.microsoft.com/office/drawing/2014/main" id="{D6AA3666-C108-C9B5-182C-4FA6A8448BC3}"/>
              </a:ext>
            </a:extLst>
          </p:cNvPr>
          <p:cNvPicPr>
            <a:picLocks noGrp="1" noChangeAspect="1"/>
          </p:cNvPicPr>
          <p:nvPr>
            <p:ph sz="quarter" idx="4"/>
          </p:nvPr>
        </p:nvPicPr>
        <p:blipFill>
          <a:blip r:embed="rId3"/>
          <a:stretch>
            <a:fillRect/>
          </a:stretch>
        </p:blipFill>
        <p:spPr>
          <a:xfrm>
            <a:off x="6172200" y="2787212"/>
            <a:ext cx="5183188" cy="3120314"/>
          </a:xfrm>
          <a:prstGeom prst="rect">
            <a:avLst/>
          </a:prstGeom>
        </p:spPr>
      </p:pic>
    </p:spTree>
    <p:extLst>
      <p:ext uri="{BB962C8B-B14F-4D97-AF65-F5344CB8AC3E}">
        <p14:creationId xmlns:p14="http://schemas.microsoft.com/office/powerpoint/2010/main" val="2959582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1692C-C81C-CD8C-F713-822A2C8DBFD5}"/>
              </a:ext>
            </a:extLst>
          </p:cNvPr>
          <p:cNvSpPr>
            <a:spLocks noGrp="1"/>
          </p:cNvSpPr>
          <p:nvPr>
            <p:ph type="title"/>
          </p:nvPr>
        </p:nvSpPr>
        <p:spPr/>
        <p:txBody>
          <a:bodyPr/>
          <a:lstStyle/>
          <a:p>
            <a:r>
              <a:rPr lang="en-US">
                <a:ea typeface="+mj-lt"/>
                <a:cs typeface="+mj-lt"/>
              </a:rPr>
              <a:t>CPU Utilization comparison at 640 x 480 </a:t>
            </a:r>
          </a:p>
        </p:txBody>
      </p:sp>
      <p:sp>
        <p:nvSpPr>
          <p:cNvPr id="3" name="Text Placeholder 2">
            <a:extLst>
              <a:ext uri="{FF2B5EF4-FFF2-40B4-BE49-F238E27FC236}">
                <a16:creationId xmlns:a16="http://schemas.microsoft.com/office/drawing/2014/main" id="{0B87509D-8B32-7130-4A10-F76BC2925345}"/>
              </a:ext>
            </a:extLst>
          </p:cNvPr>
          <p:cNvSpPr>
            <a:spLocks noGrp="1"/>
          </p:cNvSpPr>
          <p:nvPr>
            <p:ph type="body" idx="1"/>
          </p:nvPr>
        </p:nvSpPr>
        <p:spPr/>
        <p:txBody>
          <a:bodyPr/>
          <a:lstStyle/>
          <a:p>
            <a:r>
              <a:rPr lang="en-US" dirty="0"/>
              <a:t>Pi 5</a:t>
            </a:r>
          </a:p>
        </p:txBody>
      </p:sp>
      <p:pic>
        <p:nvPicPr>
          <p:cNvPr id="8" name="Content Placeholder 7">
            <a:extLst>
              <a:ext uri="{FF2B5EF4-FFF2-40B4-BE49-F238E27FC236}">
                <a16:creationId xmlns:a16="http://schemas.microsoft.com/office/drawing/2014/main" id="{EFAE3803-7D72-D808-C6CD-4F3AEC8DB530}"/>
              </a:ext>
            </a:extLst>
          </p:cNvPr>
          <p:cNvPicPr>
            <a:picLocks noGrp="1" noChangeAspect="1"/>
          </p:cNvPicPr>
          <p:nvPr>
            <p:ph sz="half" idx="2"/>
          </p:nvPr>
        </p:nvPicPr>
        <p:blipFill>
          <a:blip r:embed="rId2"/>
          <a:stretch>
            <a:fillRect/>
          </a:stretch>
        </p:blipFill>
        <p:spPr>
          <a:xfrm>
            <a:off x="839788" y="2838716"/>
            <a:ext cx="5157787" cy="3017305"/>
          </a:xfrm>
          <a:prstGeom prst="rect">
            <a:avLst/>
          </a:prstGeom>
        </p:spPr>
      </p:pic>
      <p:sp>
        <p:nvSpPr>
          <p:cNvPr id="5" name="Text Placeholder 4">
            <a:extLst>
              <a:ext uri="{FF2B5EF4-FFF2-40B4-BE49-F238E27FC236}">
                <a16:creationId xmlns:a16="http://schemas.microsoft.com/office/drawing/2014/main" id="{129A6E65-D7B1-F568-8AB7-63E9CD7234B6}"/>
              </a:ext>
            </a:extLst>
          </p:cNvPr>
          <p:cNvSpPr>
            <a:spLocks noGrp="1"/>
          </p:cNvSpPr>
          <p:nvPr>
            <p:ph type="body" sz="quarter" idx="3"/>
          </p:nvPr>
        </p:nvSpPr>
        <p:spPr/>
        <p:txBody>
          <a:bodyPr/>
          <a:lstStyle/>
          <a:p>
            <a:r>
              <a:rPr lang="en-US" dirty="0"/>
              <a:t>Pi 4</a:t>
            </a:r>
          </a:p>
        </p:txBody>
      </p:sp>
      <p:pic>
        <p:nvPicPr>
          <p:cNvPr id="7" name="Content Placeholder 6">
            <a:extLst>
              <a:ext uri="{FF2B5EF4-FFF2-40B4-BE49-F238E27FC236}">
                <a16:creationId xmlns:a16="http://schemas.microsoft.com/office/drawing/2014/main" id="{5584220E-2A59-4907-2FA2-ADBD343EE814}"/>
              </a:ext>
            </a:extLst>
          </p:cNvPr>
          <p:cNvPicPr>
            <a:picLocks noGrp="1" noChangeAspect="1"/>
          </p:cNvPicPr>
          <p:nvPr>
            <p:ph sz="quarter" idx="4"/>
          </p:nvPr>
        </p:nvPicPr>
        <p:blipFill>
          <a:blip r:embed="rId3"/>
          <a:stretch>
            <a:fillRect/>
          </a:stretch>
        </p:blipFill>
        <p:spPr>
          <a:xfrm>
            <a:off x="6172200" y="2793281"/>
            <a:ext cx="5183188" cy="3108176"/>
          </a:xfrm>
          <a:prstGeom prst="rect">
            <a:avLst/>
          </a:prstGeom>
        </p:spPr>
      </p:pic>
    </p:spTree>
    <p:extLst>
      <p:ext uri="{BB962C8B-B14F-4D97-AF65-F5344CB8AC3E}">
        <p14:creationId xmlns:p14="http://schemas.microsoft.com/office/powerpoint/2010/main" val="1802641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60F8-79B0-DC63-C58B-7B110F6AC74A}"/>
              </a:ext>
            </a:extLst>
          </p:cNvPr>
          <p:cNvSpPr>
            <a:spLocks noGrp="1"/>
          </p:cNvSpPr>
          <p:nvPr>
            <p:ph type="title"/>
          </p:nvPr>
        </p:nvSpPr>
        <p:spPr/>
        <p:txBody>
          <a:bodyPr/>
          <a:lstStyle/>
          <a:p>
            <a:r>
              <a:rPr lang="en-US"/>
              <a:t>FPS comparison at 1280 x 720</a:t>
            </a:r>
          </a:p>
        </p:txBody>
      </p:sp>
      <p:sp>
        <p:nvSpPr>
          <p:cNvPr id="3" name="Text Placeholder 2">
            <a:extLst>
              <a:ext uri="{FF2B5EF4-FFF2-40B4-BE49-F238E27FC236}">
                <a16:creationId xmlns:a16="http://schemas.microsoft.com/office/drawing/2014/main" id="{793D3E15-C7DF-0798-9129-8D9EAD83A3C8}"/>
              </a:ext>
            </a:extLst>
          </p:cNvPr>
          <p:cNvSpPr>
            <a:spLocks noGrp="1"/>
          </p:cNvSpPr>
          <p:nvPr>
            <p:ph type="body" idx="1"/>
          </p:nvPr>
        </p:nvSpPr>
        <p:spPr/>
        <p:txBody>
          <a:bodyPr/>
          <a:lstStyle/>
          <a:p>
            <a:r>
              <a:rPr lang="en-US"/>
              <a:t>Pi 5</a:t>
            </a:r>
          </a:p>
        </p:txBody>
      </p:sp>
      <p:pic>
        <p:nvPicPr>
          <p:cNvPr id="7" name="Content Placeholder 6">
            <a:extLst>
              <a:ext uri="{FF2B5EF4-FFF2-40B4-BE49-F238E27FC236}">
                <a16:creationId xmlns:a16="http://schemas.microsoft.com/office/drawing/2014/main" id="{8647F9AF-7C7E-D180-49EA-3E57717FA6B3}"/>
              </a:ext>
            </a:extLst>
          </p:cNvPr>
          <p:cNvPicPr>
            <a:picLocks noGrp="1" noChangeAspect="1"/>
          </p:cNvPicPr>
          <p:nvPr>
            <p:ph sz="half" idx="2"/>
          </p:nvPr>
        </p:nvPicPr>
        <p:blipFill>
          <a:blip r:embed="rId2"/>
          <a:stretch>
            <a:fillRect/>
          </a:stretch>
        </p:blipFill>
        <p:spPr>
          <a:xfrm>
            <a:off x="839788" y="2809676"/>
            <a:ext cx="5157787" cy="3075386"/>
          </a:xfrm>
          <a:prstGeom prst="rect">
            <a:avLst/>
          </a:prstGeom>
        </p:spPr>
      </p:pic>
      <p:sp>
        <p:nvSpPr>
          <p:cNvPr id="5" name="Text Placeholder 4">
            <a:extLst>
              <a:ext uri="{FF2B5EF4-FFF2-40B4-BE49-F238E27FC236}">
                <a16:creationId xmlns:a16="http://schemas.microsoft.com/office/drawing/2014/main" id="{B9151F36-9676-1C72-331B-9DE659902485}"/>
              </a:ext>
            </a:extLst>
          </p:cNvPr>
          <p:cNvSpPr>
            <a:spLocks noGrp="1"/>
          </p:cNvSpPr>
          <p:nvPr>
            <p:ph type="body" sz="quarter" idx="3"/>
          </p:nvPr>
        </p:nvSpPr>
        <p:spPr/>
        <p:txBody>
          <a:bodyPr/>
          <a:lstStyle/>
          <a:p>
            <a:r>
              <a:rPr lang="en-US"/>
              <a:t>Pi 4</a:t>
            </a:r>
          </a:p>
        </p:txBody>
      </p:sp>
      <p:pic>
        <p:nvPicPr>
          <p:cNvPr id="8" name="Content Placeholder 7">
            <a:extLst>
              <a:ext uri="{FF2B5EF4-FFF2-40B4-BE49-F238E27FC236}">
                <a16:creationId xmlns:a16="http://schemas.microsoft.com/office/drawing/2014/main" id="{042DE1C8-670F-B4E8-2BFE-B2727DB17357}"/>
              </a:ext>
            </a:extLst>
          </p:cNvPr>
          <p:cNvPicPr>
            <a:picLocks noGrp="1" noChangeAspect="1"/>
          </p:cNvPicPr>
          <p:nvPr>
            <p:ph sz="quarter" idx="4"/>
          </p:nvPr>
        </p:nvPicPr>
        <p:blipFill>
          <a:blip r:embed="rId3"/>
          <a:stretch>
            <a:fillRect/>
          </a:stretch>
        </p:blipFill>
        <p:spPr>
          <a:xfrm>
            <a:off x="6172200" y="2802883"/>
            <a:ext cx="5183188" cy="3088971"/>
          </a:xfrm>
          <a:prstGeom prst="rect">
            <a:avLst/>
          </a:prstGeom>
        </p:spPr>
      </p:pic>
    </p:spTree>
    <p:extLst>
      <p:ext uri="{BB962C8B-B14F-4D97-AF65-F5344CB8AC3E}">
        <p14:creationId xmlns:p14="http://schemas.microsoft.com/office/powerpoint/2010/main" val="2702581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15</Slides>
  <Notes>0</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Facial Recognition: Pi 5 vs Pi 4</vt:lpstr>
      <vt:lpstr>Hardware Tested</vt:lpstr>
      <vt:lpstr>Libraries we used for Facial Recognition</vt:lpstr>
      <vt:lpstr>Testing and Gathering Data</vt:lpstr>
      <vt:lpstr>CPU Temperature comparison at 1280 x 720</vt:lpstr>
      <vt:lpstr>CPU Temperature comparison at 640 x 480</vt:lpstr>
      <vt:lpstr>CPU Utilization comparison at 1280 x 720</vt:lpstr>
      <vt:lpstr>CPU Utilization comparison at 640 x 480 </vt:lpstr>
      <vt:lpstr>FPS comparison at 1280 x 720</vt:lpstr>
      <vt:lpstr>FPS comparison at 640 x 480</vt:lpstr>
      <vt:lpstr>RAM Utilization comparison at 1280 x 720</vt:lpstr>
      <vt:lpstr>RAM Utilization comparison at 640 x 480</vt:lpstr>
      <vt:lpstr>Demonstrations from testing</vt:lpstr>
      <vt:lpstr>Analysis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128</cp:revision>
  <dcterms:created xsi:type="dcterms:W3CDTF">2025-10-27T22:58:31Z</dcterms:created>
  <dcterms:modified xsi:type="dcterms:W3CDTF">2025-12-02T06:51:29Z</dcterms:modified>
</cp:coreProperties>
</file>